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</p:sldMasterIdLst>
  <p:notesMasterIdLst>
    <p:notesMasterId r:id="rId7"/>
  </p:notesMasterIdLst>
  <p:handoutMasterIdLst>
    <p:handoutMasterId r:id="rId8"/>
  </p:handoutMasterIdLst>
  <p:sldIdLst>
    <p:sldId id="325" r:id="rId6"/>
  </p:sldIdLst>
  <p:sldSz cx="9144000" cy="6858000" type="screen4x3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110" autoAdjust="0"/>
  </p:normalViewPr>
  <p:slideViewPr>
    <p:cSldViewPr showGuides="1">
      <p:cViewPr varScale="1">
        <p:scale>
          <a:sx n="111" d="100"/>
          <a:sy n="111" d="100"/>
        </p:scale>
        <p:origin x="89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theme" Target="theme/theme1.xml"/><Relationship Id="rId5" Type="http://schemas.openxmlformats.org/officeDocument/2006/relationships/slideMaster" Target="slideMasters/slideMaster1.xml"/><Relationship Id="rId10" Type="http://schemas.openxmlformats.org/officeDocument/2006/relationships/viewProps" Target="viewProps.xml"/><Relationship Id="rId4" Type="http://schemas.openxmlformats.org/officeDocument/2006/relationships/customXml" Target="../customXml/item4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238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8275" y="0"/>
            <a:ext cx="3043238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BB40D9-C14A-4E32-A8E1-2A2E2B17A42D}" type="datetimeFigureOut">
              <a:rPr lang="en-US" smtClean="0"/>
              <a:pPr/>
              <a:t>2/12/2018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2375"/>
            <a:ext cx="3043238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8275" y="8842375"/>
            <a:ext cx="3043238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29A545-E60A-4742-9030-043F47D25E2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545934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132" y="0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r">
              <a:defRPr sz="1200"/>
            </a:lvl1pPr>
          </a:lstStyle>
          <a:p>
            <a:fld id="{2911FAB9-16AB-4969-8298-E49446DD923D}" type="datetimeFigureOut">
              <a:rPr lang="en-US" smtClean="0"/>
              <a:pPr/>
              <a:t>2/12/2018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4275" y="698500"/>
            <a:ext cx="4654550" cy="34909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324" tIns="46662" rIns="93324" bIns="46662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2310" y="4421823"/>
            <a:ext cx="5618480" cy="4189095"/>
          </a:xfrm>
          <a:prstGeom prst="rect">
            <a:avLst/>
          </a:prstGeom>
        </p:spPr>
        <p:txBody>
          <a:bodyPr vert="horz" lIns="93324" tIns="46662" rIns="93324" bIns="46662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029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132" y="8842029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r">
              <a:defRPr sz="1200"/>
            </a:lvl1pPr>
          </a:lstStyle>
          <a:p>
            <a:fld id="{0D000BDE-9EAF-4528-9E77-EC54FAAEDF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08082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8D76E4-CCF0-4814-93FE-BA0A7508E4C4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33151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45345-0E3F-4F2A-A54A-B737C9DEBD86}" type="datetimeFigureOut">
              <a:rPr lang="en-US" smtClean="0"/>
              <a:pPr/>
              <a:t>2/12/2018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D1063F-D80F-4163-8673-0A6D141165A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45345-0E3F-4F2A-A54A-B737C9DEBD86}" type="datetimeFigureOut">
              <a:rPr lang="en-US" smtClean="0"/>
              <a:pPr/>
              <a:t>2/12/2018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D1063F-D80F-4163-8673-0A6D141165A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45345-0E3F-4F2A-A54A-B737C9DEBD86}" type="datetimeFigureOut">
              <a:rPr lang="en-US" smtClean="0"/>
              <a:pPr/>
              <a:t>2/12/2018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D1063F-D80F-4163-8673-0A6D141165A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45345-0E3F-4F2A-A54A-B737C9DEBD86}" type="datetimeFigureOut">
              <a:rPr lang="en-US" smtClean="0"/>
              <a:pPr/>
              <a:t>2/12/2018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D1063F-D80F-4163-8673-0A6D141165A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45345-0E3F-4F2A-A54A-B737C9DEBD86}" type="datetimeFigureOut">
              <a:rPr lang="en-US" smtClean="0"/>
              <a:pPr/>
              <a:t>2/12/2018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D1063F-D80F-4163-8673-0A6D141165A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45345-0E3F-4F2A-A54A-B737C9DEBD86}" type="datetimeFigureOut">
              <a:rPr lang="en-US" smtClean="0"/>
              <a:pPr/>
              <a:t>2/12/2018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D1063F-D80F-4163-8673-0A6D141165A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45345-0E3F-4F2A-A54A-B737C9DEBD86}" type="datetimeFigureOut">
              <a:rPr lang="en-US" smtClean="0"/>
              <a:pPr/>
              <a:t>2/12/2018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D1063F-D80F-4163-8673-0A6D141165A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45345-0E3F-4F2A-A54A-B737C9DEBD86}" type="datetimeFigureOut">
              <a:rPr lang="en-US" smtClean="0"/>
              <a:pPr/>
              <a:t>2/12/2018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D1063F-D80F-4163-8673-0A6D141165A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45345-0E3F-4F2A-A54A-B737C9DEBD86}" type="datetimeFigureOut">
              <a:rPr lang="en-US" smtClean="0"/>
              <a:pPr/>
              <a:t>2/12/2018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D1063F-D80F-4163-8673-0A6D141165A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45345-0E3F-4F2A-A54A-B737C9DEBD86}" type="datetimeFigureOut">
              <a:rPr lang="en-US" smtClean="0"/>
              <a:pPr/>
              <a:t>2/12/2018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D1063F-D80F-4163-8673-0A6D141165A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45345-0E3F-4F2A-A54A-B737C9DEBD86}" type="datetimeFigureOut">
              <a:rPr lang="en-US" smtClean="0"/>
              <a:pPr/>
              <a:t>2/12/2018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D1063F-D80F-4163-8673-0A6D141165A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045345-0E3F-4F2A-A54A-B737C9DEBD86}" type="datetimeFigureOut">
              <a:rPr lang="en-US" smtClean="0"/>
              <a:pPr/>
              <a:t>2/12/2018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D1063F-D80F-4163-8673-0A6D141165A9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 userDrawn="1"/>
        </p:nvCxnSpPr>
        <p:spPr bwMode="auto">
          <a:xfrm>
            <a:off x="914400" y="838200"/>
            <a:ext cx="7315200" cy="0"/>
          </a:xfrm>
          <a:prstGeom prst="line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" name="Straight Connector 10"/>
          <p:cNvCxnSpPr/>
          <p:nvPr userDrawn="1"/>
        </p:nvCxnSpPr>
        <p:spPr bwMode="auto">
          <a:xfrm>
            <a:off x="1066800" y="914400"/>
            <a:ext cx="7315200" cy="0"/>
          </a:xfrm>
          <a:prstGeom prst="line">
            <a:avLst/>
          </a:prstGeom>
          <a:noFill/>
          <a:ln w="25400" cap="flat" cmpd="sng" algn="ctr">
            <a:solidFill>
              <a:srgbClr val="FFC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2" name="TextBox 11"/>
          <p:cNvSpPr txBox="1"/>
          <p:nvPr userDrawn="1"/>
        </p:nvSpPr>
        <p:spPr>
          <a:xfrm>
            <a:off x="3665927" y="6581001"/>
            <a:ext cx="189667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solidFill>
                  <a:srgbClr val="009900"/>
                </a:solidFill>
                <a:latin typeface="+mn-lt"/>
              </a:rPr>
              <a:t>UNCLASSIFIED / FOUO</a:t>
            </a:r>
            <a:endParaRPr lang="en-US" sz="1200" b="1" dirty="0">
              <a:solidFill>
                <a:srgbClr val="009900"/>
              </a:solidFill>
              <a:latin typeface="+mn-lt"/>
            </a:endParaRPr>
          </a:p>
        </p:txBody>
      </p:sp>
      <p:cxnSp>
        <p:nvCxnSpPr>
          <p:cNvPr id="13" name="Straight Connector 12"/>
          <p:cNvCxnSpPr/>
          <p:nvPr userDrawn="1"/>
        </p:nvCxnSpPr>
        <p:spPr bwMode="auto">
          <a:xfrm>
            <a:off x="914400" y="6553200"/>
            <a:ext cx="7315200" cy="0"/>
          </a:xfrm>
          <a:prstGeom prst="line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4" name="Straight Connector 13"/>
          <p:cNvCxnSpPr/>
          <p:nvPr userDrawn="1"/>
        </p:nvCxnSpPr>
        <p:spPr bwMode="auto">
          <a:xfrm>
            <a:off x="1066800" y="6477000"/>
            <a:ext cx="7315200" cy="0"/>
          </a:xfrm>
          <a:prstGeom prst="line">
            <a:avLst/>
          </a:prstGeom>
          <a:noFill/>
          <a:ln w="25400" cap="flat" cmpd="sng" algn="ctr">
            <a:solidFill>
              <a:srgbClr val="FFC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5" name="TextBox 14"/>
          <p:cNvSpPr txBox="1"/>
          <p:nvPr userDrawn="1"/>
        </p:nvSpPr>
        <p:spPr>
          <a:xfrm>
            <a:off x="3600736" y="0"/>
            <a:ext cx="189667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solidFill>
                  <a:srgbClr val="009900"/>
                </a:solidFill>
                <a:latin typeface="+mn-lt"/>
              </a:rPr>
              <a:t>UNCLASSIFIED / FOUO</a:t>
            </a:r>
            <a:endParaRPr lang="en-US" sz="1200" b="1" dirty="0">
              <a:solidFill>
                <a:srgbClr val="009900"/>
              </a:solidFill>
              <a:latin typeface="+mn-lt"/>
            </a:endParaRPr>
          </a:p>
        </p:txBody>
      </p:sp>
      <p:sp>
        <p:nvSpPr>
          <p:cNvPr id="16" name="Text Box 5"/>
          <p:cNvSpPr txBox="1">
            <a:spLocks noChangeArrowheads="1"/>
          </p:cNvSpPr>
          <p:nvPr userDrawn="1"/>
        </p:nvSpPr>
        <p:spPr bwMode="gray">
          <a:xfrm>
            <a:off x="155448" y="6581001"/>
            <a:ext cx="2151551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n-US" sz="1100" b="1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Army Strong! Strong Europe!</a:t>
            </a:r>
            <a:endParaRPr lang="en-US" sz="1100" i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73152" y="0"/>
            <a:ext cx="685800" cy="6858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Text Box 6"/>
          <p:cNvSpPr txBox="1">
            <a:spLocks noChangeArrowheads="1"/>
          </p:cNvSpPr>
          <p:nvPr/>
        </p:nvSpPr>
        <p:spPr bwMode="auto">
          <a:xfrm>
            <a:off x="533400" y="0"/>
            <a:ext cx="6400800" cy="457200"/>
          </a:xfrm>
          <a:prstGeom prst="rect">
            <a:avLst/>
          </a:prstGeom>
          <a:solidFill>
            <a:srgbClr val="00B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noAutofit/>
          </a:bodyPr>
          <a:lstStyle/>
          <a:p>
            <a:r>
              <a:rPr lang="en-US" sz="1200" b="1" dirty="0" smtClean="0">
                <a:latin typeface="Arial" pitchFamily="34" charset="0"/>
                <a:cs typeface="Arial" pitchFamily="34" charset="0"/>
              </a:rPr>
              <a:t>PERSON TO ENGAGE</a:t>
            </a:r>
            <a:r>
              <a:rPr lang="en-US" sz="1100" dirty="0" smtClean="0">
                <a:latin typeface="Arial" pitchFamily="34" charset="0"/>
                <a:cs typeface="Arial" pitchFamily="34" charset="0"/>
              </a:rPr>
              <a:t>: </a:t>
            </a:r>
            <a:endParaRPr lang="en-US" sz="1600" b="1" dirty="0" smtClean="0">
              <a:latin typeface="Arial" pitchFamily="34" charset="0"/>
              <a:cs typeface="Arial" pitchFamily="34" charset="0"/>
            </a:endParaRPr>
          </a:p>
          <a:p>
            <a:endParaRPr lang="en-US" sz="1800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055" name="Text Box 9"/>
          <p:cNvSpPr txBox="1">
            <a:spLocks noChangeArrowheads="1"/>
          </p:cNvSpPr>
          <p:nvPr/>
        </p:nvSpPr>
        <p:spPr bwMode="auto">
          <a:xfrm>
            <a:off x="6934200" y="0"/>
            <a:ext cx="1295400" cy="838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anchor="t">
            <a:noAutofit/>
          </a:bodyPr>
          <a:lstStyle/>
          <a:p>
            <a:pPr eaLnBrk="1" hangingPunct="1"/>
            <a:r>
              <a:rPr lang="en-US" sz="900" b="1" dirty="0" smtClean="0">
                <a:solidFill>
                  <a:prstClr val="black"/>
                </a:solidFill>
                <a:latin typeface="Arial" pitchFamily="34" charset="0"/>
                <a:ea typeface="+mn-ea"/>
                <a:cs typeface="Arial" pitchFamily="34" charset="0"/>
              </a:rPr>
              <a:t>OPR: </a:t>
            </a:r>
            <a:endParaRPr lang="en-US" sz="900" dirty="0" smtClean="0">
              <a:solidFill>
                <a:prstClr val="black"/>
              </a:solidFill>
              <a:latin typeface="Arial" pitchFamily="34" charset="0"/>
              <a:ea typeface="+mn-ea"/>
              <a:cs typeface="Arial" pitchFamily="34" charset="0"/>
            </a:endParaRPr>
          </a:p>
          <a:p>
            <a:pPr eaLnBrk="1" hangingPunct="1"/>
            <a:endParaRPr lang="en-US" sz="900" b="1" dirty="0" smtClean="0">
              <a:solidFill>
                <a:prstClr val="black"/>
              </a:solidFill>
              <a:latin typeface="Arial" pitchFamily="34" charset="0"/>
              <a:ea typeface="+mn-ea"/>
              <a:cs typeface="Arial" pitchFamily="34" charset="0"/>
            </a:endParaRPr>
          </a:p>
          <a:p>
            <a:pPr eaLnBrk="1" hangingPunct="1"/>
            <a:r>
              <a:rPr lang="en-US" sz="9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POC</a:t>
            </a:r>
            <a:r>
              <a:rPr lang="en-US" sz="900" b="1" dirty="0" smtClean="0">
                <a:solidFill>
                  <a:prstClr val="black"/>
                </a:solidFill>
                <a:latin typeface="Arial" pitchFamily="34" charset="0"/>
                <a:ea typeface="+mn-ea"/>
                <a:cs typeface="Arial" pitchFamily="34" charset="0"/>
              </a:rPr>
              <a:t>:</a:t>
            </a:r>
          </a:p>
          <a:p>
            <a:pPr eaLnBrk="1" hangingPunct="1"/>
            <a:endParaRPr lang="en-US" sz="900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eaLnBrk="1" hangingPunct="1"/>
            <a:endParaRPr lang="en-US" sz="900" dirty="0" smtClean="0">
              <a:solidFill>
                <a:prstClr val="black"/>
              </a:solidFill>
              <a:latin typeface="Arial" pitchFamily="34" charset="0"/>
              <a:ea typeface="+mn-ea"/>
              <a:cs typeface="Arial" pitchFamily="34" charset="0"/>
            </a:endParaRPr>
          </a:p>
          <a:p>
            <a:pPr eaLnBrk="1" hangingPunct="1"/>
            <a:endParaRPr lang="en-US" sz="900" b="1" dirty="0" smtClean="0">
              <a:solidFill>
                <a:prstClr val="black"/>
              </a:solidFill>
              <a:latin typeface="Arial" pitchFamily="34" charset="0"/>
              <a:ea typeface="+mn-ea"/>
              <a:cs typeface="Arial" pitchFamily="34" charset="0"/>
            </a:endParaRPr>
          </a:p>
          <a:p>
            <a:pPr eaLnBrk="1" hangingPunct="1"/>
            <a:endParaRPr lang="en-US" sz="900" dirty="0" smtClean="0">
              <a:solidFill>
                <a:prstClr val="black"/>
              </a:solidFill>
              <a:latin typeface="Arial" charset="0"/>
              <a:ea typeface="+mn-ea"/>
            </a:endParaRPr>
          </a:p>
          <a:p>
            <a:endParaRPr lang="en-US" sz="900" dirty="0">
              <a:solidFill>
                <a:prstClr val="black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2057" name="Text Box 11"/>
          <p:cNvSpPr txBox="1">
            <a:spLocks noChangeArrowheads="1"/>
          </p:cNvSpPr>
          <p:nvPr/>
        </p:nvSpPr>
        <p:spPr bwMode="auto">
          <a:xfrm>
            <a:off x="8077200" y="0"/>
            <a:ext cx="1066800" cy="838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noAutofit/>
          </a:bodyPr>
          <a:lstStyle/>
          <a:p>
            <a:r>
              <a:rPr lang="en-US" sz="9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VISIT DATES:</a:t>
            </a:r>
          </a:p>
          <a:p>
            <a:endParaRPr lang="en-US" sz="1050" b="1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sz="9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(As of:   )</a:t>
            </a:r>
          </a:p>
          <a:p>
            <a:endParaRPr lang="en-US" sz="900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endParaRPr lang="en-US" sz="1050" b="1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endParaRPr lang="en-US" sz="1050" b="1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endParaRPr lang="en-US" sz="1050" b="1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1"/>
          </p:nvPr>
        </p:nvSpPr>
        <p:spPr>
          <a:xfrm>
            <a:off x="5057245" y="6529450"/>
            <a:ext cx="3733800" cy="365125"/>
          </a:xfrm>
          <a:noFill/>
          <a:ln>
            <a:noFill/>
          </a:ln>
        </p:spPr>
        <p:style>
          <a:lnRef idx="2">
            <a:schemeClr val="accent2"/>
          </a:lnRef>
          <a:fillRef idx="100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en-US" sz="1100" dirty="0" smtClean="0">
                <a:solidFill>
                  <a:schemeClr val="tx1"/>
                </a:solidFill>
              </a:rPr>
              <a:t>CG Approved:  YES/NO  DATE: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8001000" y="6602801"/>
            <a:ext cx="984565" cy="215444"/>
          </a:xfrm>
          <a:prstGeom prst="rect">
            <a:avLst/>
          </a:prstGeom>
          <a:solidFill>
            <a:srgbClr val="00B050"/>
          </a:solidFill>
        </p:spPr>
        <p:txBody>
          <a:bodyPr wrap="none" rtlCol="0">
            <a:spAutoFit/>
          </a:bodyPr>
          <a:lstStyle/>
          <a:p>
            <a:r>
              <a:rPr lang="en-US" sz="800" dirty="0" smtClean="0">
                <a:solidFill>
                  <a:srgbClr val="FFFF00"/>
                </a:solidFill>
              </a:rPr>
              <a:t>CG Approval Status</a:t>
            </a:r>
            <a:endParaRPr lang="en-US" sz="800" dirty="0">
              <a:solidFill>
                <a:srgbClr val="FFFF00"/>
              </a:solidFill>
            </a:endParaRPr>
          </a:p>
        </p:txBody>
      </p:sp>
      <p:sp>
        <p:nvSpPr>
          <p:cNvPr id="31" name="Text Box 6"/>
          <p:cNvSpPr txBox="1">
            <a:spLocks noChangeArrowheads="1"/>
          </p:cNvSpPr>
          <p:nvPr/>
        </p:nvSpPr>
        <p:spPr bwMode="auto">
          <a:xfrm>
            <a:off x="533400" y="457200"/>
            <a:ext cx="34290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noAutofit/>
          </a:bodyPr>
          <a:lstStyle/>
          <a:p>
            <a:r>
              <a:rPr lang="en-US" sz="1200" b="1" dirty="0" smtClean="0">
                <a:latin typeface="Arial" pitchFamily="34" charset="0"/>
                <a:cs typeface="Arial" pitchFamily="34" charset="0"/>
              </a:rPr>
              <a:t>REASON FOR VISIT:  	</a:t>
            </a:r>
            <a:endParaRPr lang="en-US" sz="1800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0" y="990600"/>
            <a:ext cx="3276600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latin typeface="Arial" pitchFamily="34" charset="0"/>
                <a:cs typeface="Arial" pitchFamily="34" charset="0"/>
              </a:rPr>
              <a:t>VISITOR'S OBJECTIVES: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0" y="2244928"/>
            <a:ext cx="3276600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latin typeface="Arial" pitchFamily="34" charset="0"/>
                <a:cs typeface="Arial" pitchFamily="34" charset="0"/>
              </a:rPr>
              <a:t>USAREUR DESIRED ENDSTATE:</a:t>
            </a:r>
            <a:endParaRPr lang="en-US" sz="1400" b="1" dirty="0" smtClean="0"/>
          </a:p>
        </p:txBody>
      </p:sp>
      <p:sp>
        <p:nvSpPr>
          <p:cNvPr id="36" name="TextBox 35"/>
          <p:cNvSpPr txBox="1"/>
          <p:nvPr/>
        </p:nvSpPr>
        <p:spPr>
          <a:xfrm>
            <a:off x="0" y="4375789"/>
            <a:ext cx="3276600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latin typeface="Arial" pitchFamily="34" charset="0"/>
                <a:cs typeface="Arial" pitchFamily="34" charset="0"/>
              </a:rPr>
              <a:t>TRAVEL PARTY (  ):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0" y="5226865"/>
            <a:ext cx="3276600" cy="78483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200" b="1" dirty="0" smtClean="0"/>
              <a:t>PREVIOUS VISIT  (IF KNOWN):</a:t>
            </a:r>
            <a:endParaRPr lang="en-US" sz="1100" dirty="0" smtClean="0">
              <a:latin typeface="Arial" pitchFamily="34" charset="0"/>
              <a:cs typeface="Arial" pitchFamily="34" charset="0"/>
            </a:endParaRPr>
          </a:p>
          <a:p>
            <a:endParaRPr lang="en-US" sz="11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1100" b="1" dirty="0" smtClean="0">
                <a:latin typeface="Arial" pitchFamily="34" charset="0"/>
                <a:cs typeface="Arial" pitchFamily="34" charset="0"/>
              </a:rPr>
              <a:t>COMING FROM:</a:t>
            </a:r>
            <a:endParaRPr lang="en-US" sz="11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1100" b="1" dirty="0" smtClean="0">
                <a:latin typeface="Arial" pitchFamily="34" charset="0"/>
                <a:cs typeface="Arial" pitchFamily="34" charset="0"/>
              </a:rPr>
              <a:t>GOING TO:</a:t>
            </a:r>
            <a:endParaRPr lang="en-US" sz="1400" dirty="0" smtClean="0"/>
          </a:p>
        </p:txBody>
      </p:sp>
      <p:sp>
        <p:nvSpPr>
          <p:cNvPr id="40" name="Rectangle 39"/>
          <p:cNvSpPr/>
          <p:nvPr/>
        </p:nvSpPr>
        <p:spPr>
          <a:xfrm>
            <a:off x="9053" y="2142654"/>
            <a:ext cx="3267547" cy="90984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2" name="Rectangle 41"/>
          <p:cNvSpPr/>
          <p:nvPr/>
        </p:nvSpPr>
        <p:spPr>
          <a:xfrm>
            <a:off x="7552" y="4294359"/>
            <a:ext cx="3269048" cy="49041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4" name="Rectangle 43"/>
          <p:cNvSpPr/>
          <p:nvPr/>
        </p:nvSpPr>
        <p:spPr>
          <a:xfrm>
            <a:off x="6051" y="5144934"/>
            <a:ext cx="3270549" cy="45719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7" name="TextBox 46"/>
          <p:cNvSpPr txBox="1"/>
          <p:nvPr/>
        </p:nvSpPr>
        <p:spPr>
          <a:xfrm>
            <a:off x="3276600" y="990600"/>
            <a:ext cx="2895600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b="1" u="sng" dirty="0" smtClean="0"/>
              <a:t>AGENDA</a:t>
            </a:r>
            <a:endParaRPr lang="en-US" sz="1400" dirty="0"/>
          </a:p>
        </p:txBody>
      </p:sp>
      <p:sp>
        <p:nvSpPr>
          <p:cNvPr id="49" name="TextBox 48"/>
          <p:cNvSpPr txBox="1"/>
          <p:nvPr/>
        </p:nvSpPr>
        <p:spPr>
          <a:xfrm>
            <a:off x="6172200" y="990600"/>
            <a:ext cx="2971800" cy="276999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>
                <a:latin typeface="Arial" pitchFamily="34" charset="0"/>
                <a:cs typeface="Arial" pitchFamily="34" charset="0"/>
              </a:rPr>
              <a:t>BACKGROUND INFORMATION</a:t>
            </a:r>
            <a:endParaRPr lang="en-US" sz="1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3276600" y="5105400"/>
            <a:ext cx="2895600" cy="276999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>
                <a:latin typeface="Arial" pitchFamily="34" charset="0"/>
                <a:cs typeface="Arial" pitchFamily="34" charset="0"/>
              </a:rPr>
              <a:t>RESOURCES REQUIRED W/ POC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3276600" y="5410200"/>
            <a:ext cx="28956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endParaRPr lang="en-US" sz="1200" b="1" dirty="0" smtClean="0"/>
          </a:p>
          <a:p>
            <a:endParaRPr lang="en-US" sz="1200" b="1" dirty="0"/>
          </a:p>
        </p:txBody>
      </p:sp>
      <p:sp>
        <p:nvSpPr>
          <p:cNvPr id="57" name="Rectangle 56"/>
          <p:cNvSpPr/>
          <p:nvPr/>
        </p:nvSpPr>
        <p:spPr>
          <a:xfrm>
            <a:off x="0" y="990600"/>
            <a:ext cx="3276600" cy="1143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8" name="Rectangle 57"/>
          <p:cNvSpPr/>
          <p:nvPr/>
        </p:nvSpPr>
        <p:spPr>
          <a:xfrm>
            <a:off x="0" y="2264118"/>
            <a:ext cx="3276600" cy="200308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9" name="Rectangle 58"/>
          <p:cNvSpPr/>
          <p:nvPr/>
        </p:nvSpPr>
        <p:spPr>
          <a:xfrm>
            <a:off x="0" y="4361506"/>
            <a:ext cx="3276600" cy="74389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0" name="Rectangle 59"/>
          <p:cNvSpPr/>
          <p:nvPr/>
        </p:nvSpPr>
        <p:spPr>
          <a:xfrm>
            <a:off x="0" y="5208758"/>
            <a:ext cx="3276600" cy="119204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3276600" y="990600"/>
            <a:ext cx="2895600" cy="41148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3" name="Rectangle 62"/>
          <p:cNvSpPr/>
          <p:nvPr/>
        </p:nvSpPr>
        <p:spPr>
          <a:xfrm>
            <a:off x="3276600" y="5105400"/>
            <a:ext cx="2895600" cy="12954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5" name="Rectangle 64"/>
          <p:cNvSpPr/>
          <p:nvPr/>
        </p:nvSpPr>
        <p:spPr>
          <a:xfrm>
            <a:off x="6172200" y="1295400"/>
            <a:ext cx="2971800" cy="51054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7" name="Text Box 6"/>
          <p:cNvSpPr txBox="1">
            <a:spLocks noChangeArrowheads="1"/>
          </p:cNvSpPr>
          <p:nvPr/>
        </p:nvSpPr>
        <p:spPr bwMode="auto">
          <a:xfrm>
            <a:off x="3962400" y="457200"/>
            <a:ext cx="29718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noAutofit/>
          </a:bodyPr>
          <a:lstStyle/>
          <a:p>
            <a:r>
              <a:rPr lang="en-US" sz="1200" b="1" dirty="0" smtClean="0">
                <a:latin typeface="Arial" pitchFamily="34" charset="0"/>
                <a:cs typeface="Arial" pitchFamily="34" charset="0"/>
              </a:rPr>
              <a:t>SENIOR ESCORT: 	</a:t>
            </a:r>
            <a:endParaRPr lang="en-US" sz="1100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USAREURDocument" ma:contentTypeID="0x010100143C5CAB3F0143AC934F114158CCC2C0009F8F3ED73E75AC4EBADDA8D89E85D2C0" ma:contentTypeVersion="12" ma:contentTypeDescription="Create a new document." ma:contentTypeScope="" ma:versionID="92330be2eac170de52cbb4c315872ee1">
  <xsd:schema xmlns:xsd="http://www.w3.org/2001/XMLSchema" xmlns:xs="http://www.w3.org/2001/XMLSchema" xmlns:p="http://schemas.microsoft.com/office/2006/metadata/properties" xmlns:ns2="60f414a2-31af-48d2-b326-409029531b25" targetNamespace="http://schemas.microsoft.com/office/2006/metadata/properties" ma:root="true" ma:fieldsID="bde0d5cbfc34b9358250912c55a696c7" ns2:_="">
    <xsd:import namespace="60f414a2-31af-48d2-b326-409029531b25"/>
    <xsd:element name="properties">
      <xsd:complexType>
        <xsd:sequence>
          <xsd:element name="documentManagement">
            <xsd:complexType>
              <xsd:all>
                <xsd:element ref="ns2:g2742fe84fbb42f594b0acb4a588cc5b" minOccurs="0"/>
                <xsd:element ref="ns2:TaxCatchAll" minOccurs="0"/>
                <xsd:element ref="ns2:TaxCatchAllLabel" minOccurs="0"/>
                <xsd:element ref="ns2:b8cd99e0b93043e4a2965da9033ec255" minOccurs="0"/>
                <xsd:element ref="ns2:o7e8e992255546f6a169aeaad4be741b" minOccurs="0"/>
                <xsd:element ref="ns2:e582eccab9e7423b8ba0ea732d4fab72" minOccurs="0"/>
                <xsd:element ref="ns2:a13797d6b3004cab9d4db10fa7dc4f7d" minOccurs="0"/>
                <xsd:element ref="ns2:TaxKeywordTaxHTFiel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0f414a2-31af-48d2-b326-409029531b25" elementFormDefault="qualified">
    <xsd:import namespace="http://schemas.microsoft.com/office/2006/documentManagement/types"/>
    <xsd:import namespace="http://schemas.microsoft.com/office/infopath/2007/PartnerControls"/>
    <xsd:element name="g2742fe84fbb42f594b0acb4a588cc5b" ma:index="8" ma:taxonomy="true" ma:internalName="g2742fe84fbb42f594b0acb4a588cc5b" ma:taxonomyFieldName="Classification" ma:displayName="Classification" ma:default="1;#UNCLASSIFIED//FOUO|f053cac1-5406-46ef-9c7a-1f5a53d949a6" ma:fieldId="{02742fe8-4fbb-42f5-94b0-acb4a588cc5b}" ma:sspId="1cd30840-6c2b-4736-a2b2-0cc357fc7f76" ma:termSetId="7d9f349d-c287-466d-a10f-877ee3cf73e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axCatchAll" ma:index="9" nillable="true" ma:displayName="Taxonomy Catch All Column" ma:hidden="true" ma:list="{2057cd2e-7da0-4ff5-aa9d-32ec9603504c}" ma:internalName="TaxCatchAll" ma:showField="CatchAllData" ma:web="73e5b7cb-bd1a-4b56-a991-0553ca80c70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0" nillable="true" ma:displayName="Taxonomy Catch All Column1" ma:hidden="true" ma:list="{2057cd2e-7da0-4ff5-aa9d-32ec9603504c}" ma:internalName="TaxCatchAllLabel" ma:readOnly="true" ma:showField="CatchAllDataLabel" ma:web="73e5b7cb-bd1a-4b56-a991-0553ca80c70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b8cd99e0b93043e4a2965da9033ec255" ma:index="12" ma:taxonomy="true" ma:internalName="b8cd99e0b93043e4a2965da9033ec255" ma:taxonomyFieldName="Disposition" ma:displayName="Disposition" ma:default="2;#3 Years - 6 Years|69c440ca-ab7d-4439-9ad1-382405faa6fd" ma:fieldId="{b8cd99e0-b930-43e4-a296-5da9033ec255}" ma:sspId="1cd30840-6c2b-4736-a2b2-0cc357fc7f76" ma:termSetId="96bad63b-dc9f-4f6f-8a2d-6638969dc30e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o7e8e992255546f6a169aeaad4be741b" ma:index="14" ma:taxonomy="true" ma:internalName="o7e8e992255546f6a169aeaad4be741b" ma:taxonomyFieldName="Organization" ma:displayName="Organization" ma:default="3;#USAREUR|e3a522d7-7c15-44de-84db-4d28dc402854" ma:fieldId="{87e8e992-2555-46f6-a169-aeaad4be741b}" ma:taxonomyMulti="true" ma:sspId="1cd30840-6c2b-4736-a2b2-0cc357fc7f76" ma:termSetId="ef5d9f67-b990-499f-b72c-966b4f7f1999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e582eccab9e7423b8ba0ea732d4fab72" ma:index="16" ma:taxonomy="true" ma:internalName="e582eccab9e7423b8ba0ea732d4fab72" ma:taxonomyFieldName="LineOfEffort" ma:displayName="LineOfEffort" ma:default="4;#LOE 1|db0863f4-9801-4058-8716-de455ec2cbca" ma:fieldId="{e582ecca-b9e7-423b-8ba0-ea732d4fab72}" ma:taxonomyMulti="true" ma:sspId="1cd30840-6c2b-4736-a2b2-0cc357fc7f76" ma:termSetId="01faf408-b483-4c52-88a9-e9897acceacb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a13797d6b3004cab9d4db10fa7dc4f7d" ma:index="18" nillable="true" ma:taxonomy="true" ma:internalName="a13797d6b3004cab9d4db10fa7dc4f7d" ma:taxonomyFieldName="TrainingExercise" ma:displayName="TrainingExercise" ma:default="" ma:fieldId="{a13797d6-b300-4cab-9d4d-b10fa7dc4f7d}" ma:taxonomyMulti="true" ma:sspId="1cd30840-6c2b-4736-a2b2-0cc357fc7f76" ma:termSetId="293bad79-5826-45b2-b45e-79f6b823411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axKeywordTaxHTField" ma:index="20" nillable="true" ma:taxonomy="true" ma:internalName="TaxKeywordTaxHTField" ma:taxonomyFieldName="TaxKeyword" ma:displayName="Enterprise Keywords" ma:fieldId="{23f27201-bee3-471e-b2e7-b64fd8b7ca38}" ma:taxonomyMulti="true" ma:sspId="d04c46d1-6ed9-44ec-9b7d-1ad891b18b77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>
  <documentManagement>
    <e582eccab9e7423b8ba0ea732d4fab72 xmlns="60f414a2-31af-48d2-b326-409029531b25">
      <Terms xmlns="http://schemas.microsoft.com/office/infopath/2007/PartnerControls">
        <TermInfo xmlns="http://schemas.microsoft.com/office/infopath/2007/PartnerControls">
          <TermName xmlns="http://schemas.microsoft.com/office/infopath/2007/PartnerControls">LOE 1 - Plan, Train and Execute Unified Land Operations (ULO)</TermName>
          <TermId xmlns="http://schemas.microsoft.com/office/infopath/2007/PartnerControls">db0863f4-9801-4058-8716-de455ec2cbca</TermId>
        </TermInfo>
      </Terms>
    </e582eccab9e7423b8ba0ea732d4fab72>
    <TaxCatchAll xmlns="60f414a2-31af-48d2-b326-409029531b25">
      <Value>4</Value>
      <Value>3</Value>
      <Value>2</Value>
      <Value>1</Value>
    </TaxCatchAll>
    <g2742fe84fbb42f594b0acb4a588cc5b xmlns="60f414a2-31af-48d2-b326-409029531b25">
      <Terms xmlns="http://schemas.microsoft.com/office/infopath/2007/PartnerControls">
        <TermInfo xmlns="http://schemas.microsoft.com/office/infopath/2007/PartnerControls">
          <TermName xmlns="http://schemas.microsoft.com/office/infopath/2007/PartnerControls">UNCLASSIFIED//FOUO</TermName>
          <TermId xmlns="http://schemas.microsoft.com/office/infopath/2007/PartnerControls">f053cac1-5406-46ef-9c7a-1f5a53d949a6</TermId>
        </TermInfo>
      </Terms>
    </g2742fe84fbb42f594b0acb4a588cc5b>
    <b8cd99e0b93043e4a2965da9033ec255 xmlns="60f414a2-31af-48d2-b326-409029531b25">
      <Terms xmlns="http://schemas.microsoft.com/office/infopath/2007/PartnerControls">
        <TermInfo xmlns="http://schemas.microsoft.com/office/infopath/2007/PartnerControls">
          <TermName xmlns="http://schemas.microsoft.com/office/infopath/2007/PartnerControls">3 Years - 6 Years</TermName>
          <TermId xmlns="http://schemas.microsoft.com/office/infopath/2007/PartnerControls">69c440ca-ab7d-4439-9ad1-382405faa6fd</TermId>
        </TermInfo>
      </Terms>
    </b8cd99e0b93043e4a2965da9033ec255>
    <a13797d6b3004cab9d4db10fa7dc4f7d xmlns="60f414a2-31af-48d2-b326-409029531b25">
      <Terms xmlns="http://schemas.microsoft.com/office/infopath/2007/PartnerControls"/>
    </a13797d6b3004cab9d4db10fa7dc4f7d>
    <o7e8e992255546f6a169aeaad4be741b xmlns="60f414a2-31af-48d2-b326-409029531b25">
      <Terms xmlns="http://schemas.microsoft.com/office/infopath/2007/PartnerControls">
        <TermInfo xmlns="http://schemas.microsoft.com/office/infopath/2007/PartnerControls">
          <TermName xmlns="http://schemas.microsoft.com/office/infopath/2007/PartnerControls">USAREUR</TermName>
          <TermId xmlns="http://schemas.microsoft.com/office/infopath/2007/PartnerControls">e3a522d7-7c15-44de-84db-4d28dc402854</TermId>
        </TermInfo>
      </Terms>
    </o7e8e992255546f6a169aeaad4be741b>
    <TaxKeywordTaxHTField xmlns="60f414a2-31af-48d2-b326-409029531b25">
      <Terms xmlns="http://schemas.microsoft.com/office/infopath/2007/PartnerControls"/>
    </TaxKeywordTaxHTField>
  </documentManagement>
</p:properties>
</file>

<file path=customXml/item4.xml><?xml version="1.0" encoding="utf-8"?>
<?mso-contentType ?>
<SharedContentType xmlns="Microsoft.SharePoint.Taxonomy.ContentTypeSync" SourceId="1cd30840-6c2b-4736-a2b2-0cc357fc7f76" ContentTypeId="0x010100143C5CAB3F0143AC934F114158CCC2C0" PreviousValue="false"/>
</file>

<file path=customXml/itemProps1.xml><?xml version="1.0" encoding="utf-8"?>
<ds:datastoreItem xmlns:ds="http://schemas.openxmlformats.org/officeDocument/2006/customXml" ds:itemID="{31D54FAE-765E-4FD8-8340-1C2E6505286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0f414a2-31af-48d2-b326-409029531b2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4B8CD3BF-318A-4222-9DFE-E4EB3354D7C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92922A8-94FA-4320-9914-12A887A851DA}">
  <ds:schemaRefs>
    <ds:schemaRef ds:uri="http://purl.org/dc/terms/"/>
    <ds:schemaRef ds:uri="http://schemas.microsoft.com/office/infopath/2007/PartnerControls"/>
    <ds:schemaRef ds:uri="http://schemas.microsoft.com/office/2006/documentManagement/types"/>
    <ds:schemaRef ds:uri="http://purl.org/dc/elements/1.1/"/>
    <ds:schemaRef ds:uri="60f414a2-31af-48d2-b326-409029531b25"/>
    <ds:schemaRef ds:uri="http://schemas.openxmlformats.org/package/2006/metadata/core-properties"/>
    <ds:schemaRef ds:uri="http://schemas.microsoft.com/office/2006/metadata/properties"/>
    <ds:schemaRef ds:uri="http://www.w3.org/XML/1998/namespace"/>
    <ds:schemaRef ds:uri="http://purl.org/dc/dcmitype/"/>
  </ds:schemaRefs>
</ds:datastoreItem>
</file>

<file path=customXml/itemProps4.xml><?xml version="1.0" encoding="utf-8"?>
<ds:datastoreItem xmlns:ds="http://schemas.openxmlformats.org/officeDocument/2006/customXml" ds:itemID="{8B1EA9ED-BCF7-402D-A9DA-A88C56843E70}">
  <ds:schemaRefs>
    <ds:schemaRef ds:uri="Microsoft.SharePoint.Taxonomy.ContentTypeSync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4636</TotalTime>
  <Words>64</Words>
  <Application>Microsoft Office PowerPoint</Application>
  <PresentationFormat>On-screen Show (4:3)</PresentationFormat>
  <Paragraphs>27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Company>United States Army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ESWG COE template, 7 Feb 2014</dc:title>
  <dc:creator>rodolfo.martinez</dc:creator>
  <cp:lastModifiedBy>Rangnick, Kai-Michael Mr DEU</cp:lastModifiedBy>
  <cp:revision>270</cp:revision>
  <dcterms:created xsi:type="dcterms:W3CDTF">2013-01-16T21:10:39Z</dcterms:created>
  <dcterms:modified xsi:type="dcterms:W3CDTF">2018-02-12T12:21:37Z</dcterms:modified>
  <cp:contentStatus>Draft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0x010100143C5CAB3F0143AC934F114158CCC2C0009F8F3ED73E75AC4EBADDA8D89E85D2C0</vt:lpwstr>
  </property>
  <property fmtid="{D5CDD505-2E9C-101B-9397-08002B2CF9AE}" pid="3" name="TrainingExercise">
    <vt:lpwstr/>
  </property>
  <property fmtid="{D5CDD505-2E9C-101B-9397-08002B2CF9AE}" pid="4" name="Organization">
    <vt:lpwstr>3;#USAREUR|e3a522d7-7c15-44de-84db-4d28dc402854</vt:lpwstr>
  </property>
  <property fmtid="{D5CDD505-2E9C-101B-9397-08002B2CF9AE}" pid="5" name="Classification">
    <vt:lpwstr>1;#UNCLASSIFIED//FOUO|f053cac1-5406-46ef-9c7a-1f5a53d949a6</vt:lpwstr>
  </property>
  <property fmtid="{D5CDD505-2E9C-101B-9397-08002B2CF9AE}" pid="6" name="Disposition">
    <vt:lpwstr>2;#3 Years - 6 Years|69c440ca-ab7d-4439-9ad1-382405faa6fd</vt:lpwstr>
  </property>
  <property fmtid="{D5CDD505-2E9C-101B-9397-08002B2CF9AE}" pid="7" name="LineOfEffort">
    <vt:lpwstr>4;#LOE 1 - Plan, Train and Execute Unified Land Operations (ULO)|db0863f4-9801-4058-8716-de455ec2cbca</vt:lpwstr>
  </property>
  <property fmtid="{D5CDD505-2E9C-101B-9397-08002B2CF9AE}" pid="8" name="TaxKeyword">
    <vt:lpwstr/>
  </property>
</Properties>
</file>